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71" r:id="rId2"/>
    <p:sldId id="313" r:id="rId3"/>
    <p:sldId id="279" r:id="rId4"/>
    <p:sldId id="315" r:id="rId5"/>
    <p:sldId id="314" r:id="rId6"/>
    <p:sldId id="310" r:id="rId7"/>
    <p:sldId id="312" r:id="rId8"/>
    <p:sldId id="311" r:id="rId9"/>
    <p:sldId id="316" r:id="rId10"/>
    <p:sldId id="317" r:id="rId11"/>
    <p:sldId id="318" r:id="rId12"/>
    <p:sldId id="319" r:id="rId13"/>
    <p:sldId id="309" r:id="rId14"/>
  </p:sldIdLst>
  <p:sldSz cx="12192000" cy="6858000"/>
  <p:notesSz cx="6858000" cy="9144000"/>
  <p:embeddedFontLst>
    <p:embeddedFont>
      <p:font typeface="Segoe UI" panose="020B0502040204020203" pitchFamily="34" charset="0"/>
      <p:regular r:id="rId16"/>
      <p:bold r:id="rId17"/>
      <p:italic r:id="rId18"/>
      <p:boldItalic r:id="rId19"/>
    </p:embeddedFont>
    <p:embeddedFont>
      <p:font typeface="나눔스퀘어 ExtraBold" panose="020B0600000101010101" pitchFamily="50" charset="-127"/>
      <p:bold r:id="rId20"/>
    </p:embeddedFont>
    <p:embeddedFont>
      <p:font typeface="나눔고딕" panose="020D0604000000000000" pitchFamily="50" charset="-127"/>
      <p:regular r:id="rId21"/>
      <p:bold r:id="rId22"/>
    </p:embeddedFont>
    <p:embeddedFont>
      <p:font typeface="나눔고딕 ExtraBold" panose="020D0904000000000000" pitchFamily="50" charset="-127"/>
      <p:bold r:id="rId23"/>
    </p:embeddedFont>
    <p:embeddedFont>
      <p:font typeface="나눔고딕 Light" panose="020D0904000000000000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나눔바른고딕" panose="020B0603020101020101" pitchFamily="50" charset="-127"/>
      <p:regular r:id="rId27"/>
      <p:bold r:id="rId28"/>
    </p:embeddedFont>
    <p:embeddedFont>
      <p:font typeface="나눔스퀘어라운드 ExtraBold" panose="020B0600000101010101" pitchFamily="50" charset="-127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74" userDrawn="1">
          <p15:clr>
            <a:srgbClr val="A4A3A4"/>
          </p15:clr>
        </p15:guide>
        <p15:guide id="4" pos="71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B8E08C"/>
    <a:srgbClr val="008AF2"/>
    <a:srgbClr val="DDAF71"/>
    <a:srgbClr val="EFEEF3"/>
    <a:srgbClr val="5B9BD5"/>
    <a:srgbClr val="456377"/>
    <a:srgbClr val="A9DA74"/>
    <a:srgbClr val="063352"/>
    <a:srgbClr val="FFD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94" y="102"/>
      </p:cViewPr>
      <p:guideLst>
        <p:guide orient="horz" pos="2160"/>
        <p:guide pos="3817"/>
        <p:guide pos="574"/>
        <p:guide pos="71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A7C567-9E03-49E7-BDC0-8EE996916EE8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9D566248-82E9-435E-BF9B-C30440A24DDF}">
      <dgm:prSet phldrT="[텍스트]"/>
      <dgm:spPr/>
      <dgm:t>
        <a:bodyPr/>
        <a:lstStyle/>
        <a:p>
          <a:pPr latinLnBrk="1"/>
          <a:r>
            <a: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rPr>
            <a:t>Jin Seok Jun</a:t>
          </a:r>
          <a:endParaRPr lang="ko-KR" altLang="en-US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바른고딕" panose="020B0603020101020101" pitchFamily="50" charset="-127"/>
            <a:ea typeface="나눔바른고딕" panose="020B0603020101020101" pitchFamily="50" charset="-127"/>
          </a:endParaRPr>
        </a:p>
      </dgm:t>
    </dgm:pt>
    <dgm:pt modelId="{8FB9C727-AA6C-45AD-A698-CE14E67B3127}" type="sibTrans" cxnId="{1111947B-E0E2-42F5-A43A-11798BDF0F2F}">
      <dgm:prSet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</dgm:spPr>
      <dgm:t>
        <a:bodyPr/>
        <a:lstStyle/>
        <a:p>
          <a:pPr latinLnBrk="1"/>
          <a:endParaRPr lang="ko-KR" altLang="en-US"/>
        </a:p>
      </dgm:t>
    </dgm:pt>
    <dgm:pt modelId="{6E66ED3B-CDF4-4687-BFF6-70AC472D3AF5}" type="parTrans" cxnId="{1111947B-E0E2-42F5-A43A-11798BDF0F2F}">
      <dgm:prSet/>
      <dgm:spPr/>
      <dgm:t>
        <a:bodyPr/>
        <a:lstStyle/>
        <a:p>
          <a:pPr latinLnBrk="1"/>
          <a:endParaRPr lang="ko-KR" altLang="en-US"/>
        </a:p>
      </dgm:t>
    </dgm:pt>
    <dgm:pt modelId="{8FD571E7-1BC8-4058-B169-6C8C44EBEF9A}" type="pres">
      <dgm:prSet presAssocID="{2BA7C567-9E03-49E7-BDC0-8EE996916EE8}" presName="Name0" presStyleCnt="0">
        <dgm:presLayoutVars>
          <dgm:chMax val="7"/>
          <dgm:chPref val="7"/>
          <dgm:dir/>
        </dgm:presLayoutVars>
      </dgm:prSet>
      <dgm:spPr/>
    </dgm:pt>
    <dgm:pt modelId="{A360CAE2-DA80-4A0D-8B5F-CAB488AD6E40}" type="pres">
      <dgm:prSet presAssocID="{2BA7C567-9E03-49E7-BDC0-8EE996916EE8}" presName="Name1" presStyleCnt="0"/>
      <dgm:spPr/>
    </dgm:pt>
    <dgm:pt modelId="{6A015F44-2648-4F15-8A94-FF3D1CA63068}" type="pres">
      <dgm:prSet presAssocID="{8FB9C727-AA6C-45AD-A698-CE14E67B3127}" presName="picture_1" presStyleCnt="0"/>
      <dgm:spPr/>
    </dgm:pt>
    <dgm:pt modelId="{8C73E2FE-4334-4B22-B2A0-82712C25AE0B}" type="pres">
      <dgm:prSet presAssocID="{8FB9C727-AA6C-45AD-A698-CE14E67B3127}" presName="pictureRepeatNode" presStyleLbl="alignImgPlace1" presStyleIdx="0" presStyleCnt="1" custLinFactNeighborX="-712" custLinFactNeighborY="8891"/>
      <dgm:spPr/>
    </dgm:pt>
    <dgm:pt modelId="{064CFFD2-D084-44F2-A44B-3924D10D7567}" type="pres">
      <dgm:prSet presAssocID="{9D566248-82E9-435E-BF9B-C30440A24DDF}" presName="text_1" presStyleLbl="node1" presStyleIdx="0" presStyleCnt="0" custScaleX="191175" custLinFactY="-100000" custLinFactNeighborX="-2660" custLinFactNeighborY="-175411">
        <dgm:presLayoutVars>
          <dgm:bulletEnabled val="1"/>
        </dgm:presLayoutVars>
      </dgm:prSet>
      <dgm:spPr/>
    </dgm:pt>
  </dgm:ptLst>
  <dgm:cxnLst>
    <dgm:cxn modelId="{71D5FC3A-A378-4E32-A656-CE5D2D716DF6}" type="presOf" srcId="{9D566248-82E9-435E-BF9B-C30440A24DDF}" destId="{064CFFD2-D084-44F2-A44B-3924D10D7567}" srcOrd="0" destOrd="0" presId="urn:microsoft.com/office/officeart/2008/layout/CircularPictureCallout"/>
    <dgm:cxn modelId="{3CF59D6E-C802-49E0-BF62-4F25363E35ED}" type="presOf" srcId="{8FB9C727-AA6C-45AD-A698-CE14E67B3127}" destId="{8C73E2FE-4334-4B22-B2A0-82712C25AE0B}" srcOrd="0" destOrd="0" presId="urn:microsoft.com/office/officeart/2008/layout/CircularPictureCallout"/>
    <dgm:cxn modelId="{1111947B-E0E2-42F5-A43A-11798BDF0F2F}" srcId="{2BA7C567-9E03-49E7-BDC0-8EE996916EE8}" destId="{9D566248-82E9-435E-BF9B-C30440A24DDF}" srcOrd="0" destOrd="0" parTransId="{6E66ED3B-CDF4-4687-BFF6-70AC472D3AF5}" sibTransId="{8FB9C727-AA6C-45AD-A698-CE14E67B3127}"/>
    <dgm:cxn modelId="{171E4DBD-C271-4CF6-95FD-6754EE94778C}" type="presOf" srcId="{2BA7C567-9E03-49E7-BDC0-8EE996916EE8}" destId="{8FD571E7-1BC8-4058-B169-6C8C44EBEF9A}" srcOrd="0" destOrd="0" presId="urn:microsoft.com/office/officeart/2008/layout/CircularPictureCallout"/>
    <dgm:cxn modelId="{DC7207DA-9E58-49FA-B2BD-97B7E4A62CAF}" type="presParOf" srcId="{8FD571E7-1BC8-4058-B169-6C8C44EBEF9A}" destId="{A360CAE2-DA80-4A0D-8B5F-CAB488AD6E40}" srcOrd="0" destOrd="0" presId="urn:microsoft.com/office/officeart/2008/layout/CircularPictureCallout"/>
    <dgm:cxn modelId="{B28C1E71-DE5F-462F-B28E-0636E83538C3}" type="presParOf" srcId="{A360CAE2-DA80-4A0D-8B5F-CAB488AD6E40}" destId="{6A015F44-2648-4F15-8A94-FF3D1CA63068}" srcOrd="0" destOrd="0" presId="urn:microsoft.com/office/officeart/2008/layout/CircularPictureCallout"/>
    <dgm:cxn modelId="{578229CD-F3B8-4181-82BF-4837DE3FCFEC}" type="presParOf" srcId="{6A015F44-2648-4F15-8A94-FF3D1CA63068}" destId="{8C73E2FE-4334-4B22-B2A0-82712C25AE0B}" srcOrd="0" destOrd="0" presId="urn:microsoft.com/office/officeart/2008/layout/CircularPictureCallout"/>
    <dgm:cxn modelId="{B0B145B4-0D7F-4569-900E-AE34652E103D}" type="presParOf" srcId="{A360CAE2-DA80-4A0D-8B5F-CAB488AD6E40}" destId="{064CFFD2-D084-44F2-A44B-3924D10D7567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73E2FE-4334-4B22-B2A0-82712C25AE0B}">
      <dsp:nvSpPr>
        <dsp:cNvPr id="0" name=""/>
        <dsp:cNvSpPr/>
      </dsp:nvSpPr>
      <dsp:spPr>
        <a:xfrm>
          <a:off x="1057173" y="878039"/>
          <a:ext cx="2144890" cy="214489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4CFFD2-D084-44F2-A44B-3924D10D7567}">
      <dsp:nvSpPr>
        <dsp:cNvPr id="0" name=""/>
        <dsp:cNvSpPr/>
      </dsp:nvSpPr>
      <dsp:spPr>
        <a:xfrm>
          <a:off x="796217" y="0"/>
          <a:ext cx="2624315" cy="70781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70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rPr>
            <a:t>Jin Seok Jun</a:t>
          </a:r>
          <a:endParaRPr lang="ko-KR" altLang="en-US" sz="37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바른고딕" panose="020B0603020101020101" pitchFamily="50" charset="-127"/>
            <a:ea typeface="나눔바른고딕" panose="020B0603020101020101" pitchFamily="50" charset="-127"/>
          </a:endParaRPr>
        </a:p>
      </dsp:txBody>
      <dsp:txXfrm>
        <a:off x="796217" y="0"/>
        <a:ext cx="2624315" cy="707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0FAB3-F140-4DA1-88DD-D602E8200CC0}" type="datetimeFigureOut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AB2F7-53E4-41FF-9A05-601432D075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74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AB2F7-53E4-41FF-9A05-601432D0750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10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DF4B59-1023-4E71-A360-B8061DD5AD82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3B38B-4440-4B40-AE42-01083C278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12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슬라이드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4DF4B59-1023-4E71-A360-B8061DD5AD82}" type="datetime1">
              <a:rPr lang="ko-KR" altLang="en-US" smtClean="0"/>
              <a:pPr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93B38B-4440-4B40-AE42-01083C27858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433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4AC6E2-59F7-4BA8-8344-392B695697ED}" type="datetime1">
              <a:rPr lang="ko-KR" altLang="en-US" smtClean="0"/>
              <a:t>2018-05-23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3B38B-4440-4B40-AE42-01083C2785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60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areers.blizzard.com/ko-kr/disciplines/qa-localization-c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://angel927.tistory.com/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4381" cy="685800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-3810" y="0"/>
            <a:ext cx="12192000" cy="685800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2947987" y="2478981"/>
            <a:ext cx="6296025" cy="1496177"/>
            <a:chOff x="4210050" y="2550043"/>
            <a:chExt cx="3771900" cy="1496177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210050" y="2811780"/>
              <a:ext cx="3771900" cy="1234440"/>
            </a:xfrm>
            <a:prstGeom prst="roundRect">
              <a:avLst>
                <a:gd name="adj" fmla="val 61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/>
            <p:cNvGrpSpPr/>
            <p:nvPr/>
          </p:nvGrpSpPr>
          <p:grpSpPr>
            <a:xfrm>
              <a:off x="4516755" y="2550043"/>
              <a:ext cx="3158490" cy="171360"/>
              <a:chOff x="4408170" y="2560320"/>
              <a:chExt cx="3158490" cy="171360"/>
            </a:xfrm>
          </p:grpSpPr>
          <p:sp>
            <p:nvSpPr>
              <p:cNvPr id="4" name="한쪽 모서리는 잘리고 다른 쪽 모서리는 둥근 사각형 3"/>
              <p:cNvSpPr/>
              <p:nvPr/>
            </p:nvSpPr>
            <p:spPr>
              <a:xfrm>
                <a:off x="440817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한쪽 모서리는 잘리고 다른 쪽 모서리는 둥근 사각형 60"/>
              <p:cNvSpPr/>
              <p:nvPr/>
            </p:nvSpPr>
            <p:spPr>
              <a:xfrm>
                <a:off x="523113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한쪽 모서리는 잘리고 다른 쪽 모서리는 둥근 사각형 61"/>
              <p:cNvSpPr/>
              <p:nvPr/>
            </p:nvSpPr>
            <p:spPr>
              <a:xfrm>
                <a:off x="605409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한쪽 모서리는 잘리고 다른 쪽 모서리는 둥근 사각형 62"/>
              <p:cNvSpPr/>
              <p:nvPr/>
            </p:nvSpPr>
            <p:spPr>
              <a:xfrm>
                <a:off x="687705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2" name="TextBox 141"/>
          <p:cNvSpPr txBox="1"/>
          <p:nvPr/>
        </p:nvSpPr>
        <p:spPr>
          <a:xfrm>
            <a:off x="5275298" y="4120292"/>
            <a:ext cx="163378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Go Dev</a:t>
            </a:r>
            <a:r>
              <a:rPr lang="en-US" altLang="ko-KR" sz="2000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</a:p>
          <a:p>
            <a:pPr algn="ctr"/>
            <a:r>
              <a:rPr lang="en-US" altLang="ko-KR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Jin Seok Jun </a:t>
            </a:r>
            <a:endParaRPr lang="ko-KR" altLang="en-US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3026286" y="2973217"/>
            <a:ext cx="61318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너희가 게임</a:t>
            </a:r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</a:t>
            </a:r>
            <a:r>
              <a:rPr lang="ko-KR" altLang="en-US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아느냐</a:t>
            </a:r>
          </a:p>
        </p:txBody>
      </p:sp>
    </p:spTree>
    <p:extLst>
      <p:ext uri="{BB962C8B-B14F-4D97-AF65-F5344CB8AC3E}">
        <p14:creationId xmlns:p14="http://schemas.microsoft.com/office/powerpoint/2010/main" val="426830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현황과 전망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EE78FA-7974-4DB4-8CB1-6C54CF43E7FC}"/>
              </a:ext>
            </a:extLst>
          </p:cNvPr>
          <p:cNvGrpSpPr/>
          <p:nvPr/>
        </p:nvGrpSpPr>
        <p:grpSpPr>
          <a:xfrm>
            <a:off x="1094659" y="1400666"/>
            <a:ext cx="4543124" cy="4543124"/>
            <a:chOff x="1094659" y="1400666"/>
            <a:chExt cx="4543124" cy="454312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62487F2-109C-4CD8-9860-F583B8EAE107}"/>
                </a:ext>
              </a:extLst>
            </p:cNvPr>
            <p:cNvSpPr/>
            <p:nvPr/>
          </p:nvSpPr>
          <p:spPr>
            <a:xfrm>
              <a:off x="1094659" y="1400666"/>
              <a:ext cx="4543124" cy="4543124"/>
            </a:xfrm>
            <a:prstGeom prst="ellipse">
              <a:avLst/>
            </a:prstGeom>
            <a:solidFill>
              <a:srgbClr val="FF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E410DC8E-2FD6-474E-91BF-E5CC622C0D6F}"/>
                </a:ext>
              </a:extLst>
            </p:cNvPr>
            <p:cNvGrpSpPr/>
            <p:nvPr/>
          </p:nvGrpSpPr>
          <p:grpSpPr>
            <a:xfrm>
              <a:off x="1531299" y="2545906"/>
              <a:ext cx="3669844" cy="1521914"/>
              <a:chOff x="1106915" y="3637593"/>
              <a:chExt cx="3669844" cy="1521914"/>
            </a:xfrm>
          </p:grpSpPr>
          <p:pic>
            <p:nvPicPr>
              <p:cNvPr id="19" name="Picture 1">
                <a:extLst>
                  <a:ext uri="{FF2B5EF4-FFF2-40B4-BE49-F238E27FC236}">
                    <a16:creationId xmlns:a16="http://schemas.microsoft.com/office/drawing/2014/main" id="{DB7EA773-60E5-48FF-B24B-8020848D0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06915" y="3637593"/>
                <a:ext cx="1188720" cy="708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D0AB52FD-488D-492D-BF4B-755F3B9853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49500" y="3637593"/>
                <a:ext cx="1188720" cy="708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" name="Picture 1">
                <a:extLst>
                  <a:ext uri="{FF2B5EF4-FFF2-40B4-BE49-F238E27FC236}">
                    <a16:creationId xmlns:a16="http://schemas.microsoft.com/office/drawing/2014/main" id="{1C7104F5-F0A2-4F2C-86E0-4E62E4939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8039" y="3637593"/>
                <a:ext cx="1188720" cy="708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2">
                <a:extLst>
                  <a:ext uri="{FF2B5EF4-FFF2-40B4-BE49-F238E27FC236}">
                    <a16:creationId xmlns:a16="http://schemas.microsoft.com/office/drawing/2014/main" id="{4B2C1DB4-2381-4887-BCCE-0FB2113DF9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1275" y="4436397"/>
                <a:ext cx="1188720" cy="708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" name="Picture 1">
                <a:extLst>
                  <a:ext uri="{FF2B5EF4-FFF2-40B4-BE49-F238E27FC236}">
                    <a16:creationId xmlns:a16="http://schemas.microsoft.com/office/drawing/2014/main" id="{0B0EF387-F461-4983-AC34-66E650B304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3679" y="4450847"/>
                <a:ext cx="1188720" cy="708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5A362DC-1299-45AD-BF91-3A5C9E68B458}"/>
                </a:ext>
              </a:extLst>
            </p:cNvPr>
            <p:cNvSpPr txBox="1"/>
            <p:nvPr/>
          </p:nvSpPr>
          <p:spPr>
            <a:xfrm>
              <a:off x="2435786" y="1716813"/>
              <a:ext cx="18608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Tester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03DF99-3A26-4608-BC63-92F2500C197C}"/>
                </a:ext>
              </a:extLst>
            </p:cNvPr>
            <p:cNvSpPr txBox="1"/>
            <p:nvPr/>
          </p:nvSpPr>
          <p:spPr>
            <a:xfrm>
              <a:off x="1671247" y="4143514"/>
              <a:ext cx="3389949" cy="1151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아웃소싱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</a:t>
              </a:r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단기 계약직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진입 용이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소수 인원만 </a:t>
              </a:r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</a:t>
              </a: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직군으로 이동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B55BF34D-6A7E-461D-8BE8-2243247A6ECD}"/>
              </a:ext>
            </a:extLst>
          </p:cNvPr>
          <p:cNvGrpSpPr/>
          <p:nvPr/>
        </p:nvGrpSpPr>
        <p:grpSpPr>
          <a:xfrm>
            <a:off x="6554217" y="1400666"/>
            <a:ext cx="4543124" cy="4543124"/>
            <a:chOff x="6554217" y="1400666"/>
            <a:chExt cx="4543124" cy="4543124"/>
          </a:xfrm>
        </p:grpSpPr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47E7E453-92C1-4D64-BEAB-4041392E1388}"/>
                </a:ext>
              </a:extLst>
            </p:cNvPr>
            <p:cNvSpPr/>
            <p:nvPr/>
          </p:nvSpPr>
          <p:spPr>
            <a:xfrm>
              <a:off x="6554217" y="1400666"/>
              <a:ext cx="4543124" cy="4543124"/>
            </a:xfrm>
            <a:prstGeom prst="ellipse">
              <a:avLst/>
            </a:prstGeom>
            <a:solidFill>
              <a:schemeClr val="accent6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0E3B05-1B1B-4631-A069-616776DAA16D}"/>
                </a:ext>
              </a:extLst>
            </p:cNvPr>
            <p:cNvSpPr txBox="1"/>
            <p:nvPr/>
          </p:nvSpPr>
          <p:spPr>
            <a:xfrm>
              <a:off x="7895344" y="1716813"/>
              <a:ext cx="18608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QA</a:t>
              </a:r>
              <a:endParaRPr lang="ko-KR" alt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AAE36AB-131A-4432-B968-1428611B9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7098" y="2481144"/>
              <a:ext cx="1757363" cy="1643063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70AE9D-885B-48E9-B801-9A049C084D4A}"/>
                </a:ext>
              </a:extLst>
            </p:cNvPr>
            <p:cNvSpPr txBox="1"/>
            <p:nvPr/>
          </p:nvSpPr>
          <p:spPr>
            <a:xfrm>
              <a:off x="7095806" y="4143514"/>
              <a:ext cx="3389949" cy="1151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정규직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기술직 </a:t>
              </a:r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/ </a:t>
              </a: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관리자</a:t>
              </a:r>
              <a:endPara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Tech PM </a:t>
              </a:r>
              <a:r>
                <a:rPr lang="en-US" altLang="ko-KR" sz="1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or</a:t>
              </a:r>
              <a:r>
                <a:rPr lang="en-US" altLang="ko-KR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DevOps</a:t>
              </a:r>
              <a:r>
                <a:rPr lang="ko-KR" altLang="en-US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로 이동</a:t>
              </a:r>
            </a:p>
          </p:txBody>
        </p:sp>
      </p:grp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875E0DE7-6009-4246-B03E-A23D0FB8B030}"/>
              </a:ext>
            </a:extLst>
          </p:cNvPr>
          <p:cNvSpPr/>
          <p:nvPr/>
        </p:nvSpPr>
        <p:spPr>
          <a:xfrm>
            <a:off x="5444582" y="3131667"/>
            <a:ext cx="1230509" cy="856648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00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현황과 전망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E6FECD2-0665-4D5E-8CBA-65CE5634595B}"/>
              </a:ext>
            </a:extLst>
          </p:cNvPr>
          <p:cNvSpPr txBox="1"/>
          <p:nvPr/>
        </p:nvSpPr>
        <p:spPr>
          <a:xfrm>
            <a:off x="694489" y="1233505"/>
            <a:ext cx="34458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QA</a:t>
            </a:r>
            <a:r>
              <a:rPr lang="ko-KR" alt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나눔스퀘어라운드 ExtraBold" panose="020B0600000101010101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Analyst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나눔스퀘어라운드 ExtraBold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AFC39E-4708-42E2-8F62-76155D4F7818}"/>
              </a:ext>
            </a:extLst>
          </p:cNvPr>
          <p:cNvSpPr txBox="1"/>
          <p:nvPr/>
        </p:nvSpPr>
        <p:spPr>
          <a:xfrm>
            <a:off x="694489" y="1989033"/>
            <a:ext cx="4968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나눔스퀘어라운드 ExtraBold" panose="020B0600000101010101" pitchFamily="50" charset="-127"/>
                <a:cs typeface="Segoe UI" panose="020B0502040204020203" pitchFamily="34" charset="0"/>
              </a:rPr>
              <a:t>Senior Technical Test Analyst</a:t>
            </a:r>
            <a:endParaRPr lang="ko-KR" alt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나눔스퀘어라운드 ExtraBold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BFF1AF5-5457-4942-A7D1-89F9135D80B4}"/>
              </a:ext>
            </a:extLst>
          </p:cNvPr>
          <p:cNvSpPr txBox="1"/>
          <p:nvPr/>
        </p:nvSpPr>
        <p:spPr>
          <a:xfrm>
            <a:off x="694489" y="3237004"/>
            <a:ext cx="4968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나눔스퀘어라운드 ExtraBold" panose="020B0600000101010101" pitchFamily="50" charset="-127"/>
                <a:cs typeface="Segoe UI" panose="020B0502040204020203" pitchFamily="34" charset="0"/>
              </a:rPr>
              <a:t>Senior Test Lead, Compatibility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나눔스퀘어라운드 ExtraBold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07A748-4EE4-423E-9387-239B8FBE560B}"/>
              </a:ext>
            </a:extLst>
          </p:cNvPr>
          <p:cNvSpPr txBox="1"/>
          <p:nvPr/>
        </p:nvSpPr>
        <p:spPr>
          <a:xfrm>
            <a:off x="694489" y="4457467"/>
            <a:ext cx="496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나눔스퀘어라운드 ExtraBold" panose="020B0600000101010101" pitchFamily="50" charset="-127"/>
                <a:cs typeface="Segoe UI" panose="020B0502040204020203" pitchFamily="34" charset="0"/>
              </a:rPr>
              <a:t>Senior User Researcher</a:t>
            </a:r>
            <a:endParaRPr lang="ko-KR" altLang="en-US" sz="32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나눔스퀘어라운드 ExtraBold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9A69F7-6582-45BD-8064-2DBA17F17E04}"/>
              </a:ext>
            </a:extLst>
          </p:cNvPr>
          <p:cNvSpPr txBox="1"/>
          <p:nvPr/>
        </p:nvSpPr>
        <p:spPr>
          <a:xfrm>
            <a:off x="694489" y="5085886"/>
            <a:ext cx="49682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나눔스퀘어라운드 ExtraBold" panose="020B0600000101010101" pitchFamily="50" charset="-127"/>
                <a:cs typeface="Segoe UI" panose="020B0502040204020203" pitchFamily="34" charset="0"/>
              </a:rPr>
              <a:t>Software Development Engineer in Test</a:t>
            </a:r>
            <a:endParaRPr lang="ko-KR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" panose="020B0502040204020203" pitchFamily="34" charset="0"/>
              <a:ea typeface="나눔스퀘어라운드 ExtraBold" panose="020B0600000101010101" pitchFamily="50" charset="-127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C3738-8625-41A9-9E4E-75F46084E0CC}"/>
              </a:ext>
            </a:extLst>
          </p:cNvPr>
          <p:cNvSpPr txBox="1"/>
          <p:nvPr/>
        </p:nvSpPr>
        <p:spPr>
          <a:xfrm>
            <a:off x="6096000" y="6264029"/>
            <a:ext cx="59099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출처</a:t>
            </a:r>
            <a:r>
              <a:rPr lang="en-US" altLang="ko-KR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블리자드 인재 채용 페이지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en-US" altLang="ko-KR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https://careers.blizzard.com/ko-kr/disciplines/qa-localization-cs</a:t>
            </a:r>
            <a:endParaRPr lang="en-US" altLang="ko-KR" sz="11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9608D24-BACB-4EB9-8292-C7577339E722}"/>
              </a:ext>
            </a:extLst>
          </p:cNvPr>
          <p:cNvGrpSpPr/>
          <p:nvPr/>
        </p:nvGrpSpPr>
        <p:grpSpPr>
          <a:xfrm>
            <a:off x="5896948" y="1704622"/>
            <a:ext cx="5383828" cy="4188178"/>
            <a:chOff x="5896948" y="1704622"/>
            <a:chExt cx="5383828" cy="418817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1C93B86-0709-4C2B-9F92-0ABBF2353788}"/>
                </a:ext>
              </a:extLst>
            </p:cNvPr>
            <p:cNvSpPr/>
            <p:nvPr/>
          </p:nvSpPr>
          <p:spPr>
            <a:xfrm>
              <a:off x="5896948" y="1704622"/>
              <a:ext cx="5383828" cy="4188178"/>
            </a:xfrm>
            <a:prstGeom prst="roundRect">
              <a:avLst>
                <a:gd name="adj" fmla="val 7356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C3EC6B3-B6C3-4066-830E-743A322AA104}"/>
                </a:ext>
              </a:extLst>
            </p:cNvPr>
            <p:cNvSpPr txBox="1"/>
            <p:nvPr/>
          </p:nvSpPr>
          <p:spPr>
            <a:xfrm>
              <a:off x="6156106" y="1808545"/>
              <a:ext cx="4865511" cy="3898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세분화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전문화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테스트 역량은 기본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Code</a:t>
              </a: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Friendly, Dev Friendly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개발은 개발만</a:t>
              </a:r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</a:t>
              </a: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사업은 사업만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품질을 높일 수 있는 모든 업무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ü"/>
              </a:pPr>
              <a:r>
                <a:rPr lang="ko-KR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프로세스의 틈을 메우는 윤활유</a:t>
              </a:r>
              <a:r>
                <a:rPr lang="en-US" altLang="ko-KR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Wingdings" panose="05000000000000000000" pitchFamily="2" charset="2"/>
                </a:rPr>
                <a:t> </a:t>
              </a:r>
              <a:endPara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794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5" grpId="0"/>
      <p:bldP spid="26" grpId="0"/>
      <p:bldP spid="27" grpId="0"/>
      <p:bldP spid="28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현황과 전망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7CB61E8-A2F2-47E9-A42D-7A212C2CCFEF}"/>
              </a:ext>
            </a:extLst>
          </p:cNvPr>
          <p:cNvSpPr txBox="1"/>
          <p:nvPr/>
        </p:nvSpPr>
        <p:spPr>
          <a:xfrm>
            <a:off x="361244" y="1253067"/>
            <a:ext cx="11492089" cy="171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“임베디드 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여러 그룹이 함께 일하면서 새로운 기능을 만들어내는 </a:t>
            </a:r>
            <a:r>
              <a:rPr lang="ko-KR" alt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바이오웨어에서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현재 택하고 있는 애자일 방법론에 아주 적합하다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기능의 검증은 모든 것을 만든 다음에 수행하는 것이 아니라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 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새로운 기능을 만들어내는 과정의 하나로 간주된다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  <a:r>
              <a:rPr lang="ko-KR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나는 임베디드 </a:t>
            </a:r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  <a:r>
              <a:rPr lang="ko-KR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우리 게임 개발 방법론의 핵심이라고 생각한다</a:t>
            </a:r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 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오히려 더 많은 것들을 이런 식으로 처리해야 한다고 생각한다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 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[</a:t>
            </a:r>
            <a:r>
              <a:rPr lang="ko-KR" alt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테크니컬</a:t>
            </a:r>
            <a:r>
              <a: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디렉터</a:t>
            </a:r>
            <a:r>
              <a:rPr lang="en-US" altLang="ko-K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6F66D9-C76E-466B-9262-F74DBD7CC33B}"/>
              </a:ext>
            </a:extLst>
          </p:cNvPr>
          <p:cNvSpPr txBox="1"/>
          <p:nvPr/>
        </p:nvSpPr>
        <p:spPr>
          <a:xfrm>
            <a:off x="361244" y="3719689"/>
            <a:ext cx="11492089" cy="213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“나는 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프로젝트 전반에 걸쳐 객관적인 시각을 제공해준다고 믿고 있다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프로젝트는 점점 규모가 커져가고 있어 우리가 전념하는 일부에 국한된 시각을 가질 수 밖에 없다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QA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이와 관련된 </a:t>
            </a:r>
            <a:r>
              <a:rPr lang="ko-KR" altLang="en-US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‘잃어버린 고리</a:t>
            </a:r>
            <a:r>
              <a:rPr lang="en-US" altLang="ko-KR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(missing link)’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제공해 주는 것이다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나는 그들이 컨텐츠를 만드는 것에 관여하지 않음으로써 여기에 집착하지 않는 것이 그저 고마울 따름이다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이로 인해 다른 팀이 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QA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에게 감사하는 것이며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 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컨텐츠를 만드는 사람이 아닌 소비자의 입장에서 프로젝트를 비판할 수 있게 만드는 점이다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.” [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오디오 아티스트</a:t>
            </a: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]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313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4210050" y="2550043"/>
            <a:ext cx="3771900" cy="1496177"/>
            <a:chOff x="4210050" y="2550043"/>
            <a:chExt cx="3771900" cy="1496177"/>
          </a:xfrm>
        </p:grpSpPr>
        <p:sp>
          <p:nvSpPr>
            <p:cNvPr id="37" name="모서리가 둥근 직사각형 36"/>
            <p:cNvSpPr/>
            <p:nvPr/>
          </p:nvSpPr>
          <p:spPr>
            <a:xfrm>
              <a:off x="4210050" y="2811780"/>
              <a:ext cx="3771900" cy="1234440"/>
            </a:xfrm>
            <a:prstGeom prst="roundRect">
              <a:avLst>
                <a:gd name="adj" fmla="val 6173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/>
            <p:cNvGrpSpPr/>
            <p:nvPr/>
          </p:nvGrpSpPr>
          <p:grpSpPr>
            <a:xfrm>
              <a:off x="4516755" y="2550043"/>
              <a:ext cx="3158490" cy="171360"/>
              <a:chOff x="4408170" y="2560320"/>
              <a:chExt cx="3158490" cy="171360"/>
            </a:xfrm>
          </p:grpSpPr>
          <p:sp>
            <p:nvSpPr>
              <p:cNvPr id="39" name="한쪽 모서리는 잘리고 다른 쪽 모서리는 둥근 사각형 38"/>
              <p:cNvSpPr/>
              <p:nvPr/>
            </p:nvSpPr>
            <p:spPr>
              <a:xfrm>
                <a:off x="440817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0" name="한쪽 모서리는 잘리고 다른 쪽 모서리는 둥근 사각형 39"/>
              <p:cNvSpPr/>
              <p:nvPr/>
            </p:nvSpPr>
            <p:spPr>
              <a:xfrm>
                <a:off x="523113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한쪽 모서리는 잘리고 다른 쪽 모서리는 둥근 사각형 40"/>
              <p:cNvSpPr/>
              <p:nvPr/>
            </p:nvSpPr>
            <p:spPr>
              <a:xfrm>
                <a:off x="605409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한쪽 모서리는 잘리고 다른 쪽 모서리는 둥근 사각형 41"/>
              <p:cNvSpPr/>
              <p:nvPr/>
            </p:nvSpPr>
            <p:spPr>
              <a:xfrm>
                <a:off x="6877050" y="2560320"/>
                <a:ext cx="689610" cy="171360"/>
              </a:xfrm>
              <a:prstGeom prst="snipRound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4210050" y="3044279"/>
            <a:ext cx="37718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THANKS</a:t>
            </a:r>
            <a:endParaRPr lang="ko-KR" altLang="en-US" sz="44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0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9" b="37315"/>
          <a:stretch/>
        </p:blipFill>
        <p:spPr>
          <a:xfrm>
            <a:off x="-30524" y="0"/>
            <a:ext cx="12222524" cy="6858000"/>
          </a:xfrm>
          <a:prstGeom prst="rect">
            <a:avLst/>
          </a:prstGeom>
        </p:spPr>
      </p:pic>
      <p:sp>
        <p:nvSpPr>
          <p:cNvPr id="1133" name="직사각형 11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31" name="직사각형 1430"/>
          <p:cNvSpPr/>
          <p:nvPr/>
        </p:nvSpPr>
        <p:spPr>
          <a:xfrm>
            <a:off x="3631012" y="4060850"/>
            <a:ext cx="4929976" cy="1719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년차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QA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</a:t>
            </a: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년차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게임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QA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번역가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저술가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/ </a:t>
            </a: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게이머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hlinkClick r:id="rId3"/>
              </a:rPr>
              <a:t>http://angel927.tistory.com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39D83B30-33FC-4883-AFEB-FA575D7933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7989613"/>
              </p:ext>
            </p:extLst>
          </p:nvPr>
        </p:nvGraphicFramePr>
        <p:xfrm>
          <a:off x="3951110" y="846667"/>
          <a:ext cx="4289780" cy="3519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816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9" b="37315"/>
          <a:stretch/>
        </p:blipFill>
        <p:spPr>
          <a:xfrm>
            <a:off x="-30524" y="0"/>
            <a:ext cx="12222524" cy="6858000"/>
          </a:xfrm>
          <a:prstGeom prst="rect">
            <a:avLst/>
          </a:prstGeom>
        </p:spPr>
      </p:pic>
      <p:sp>
        <p:nvSpPr>
          <p:cNvPr id="1133" name="직사각형 11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1" name="직사각형 1430"/>
          <p:cNvSpPr/>
          <p:nvPr/>
        </p:nvSpPr>
        <p:spPr>
          <a:xfrm>
            <a:off x="3631012" y="2208120"/>
            <a:ext cx="4929976" cy="2197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lain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QA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marL="457200" indent="-457200">
              <a:lnSpc>
                <a:spcPct val="200000"/>
              </a:lnSpc>
              <a:buFontTx/>
              <a:buAutoNum type="arabicPlain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무슨 일을 하는가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200000"/>
              </a:lnSpc>
              <a:buFontTx/>
              <a:buAutoNum type="arabicPlain"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현황과 전망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76" name="직사각형 475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80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477" name="직선 연결선 476"/>
          <p:cNvCxnSpPr/>
          <p:nvPr/>
        </p:nvCxnSpPr>
        <p:spPr>
          <a:xfrm>
            <a:off x="36449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8" name="직선 연결선 477"/>
          <p:cNvCxnSpPr/>
          <p:nvPr/>
        </p:nvCxnSpPr>
        <p:spPr>
          <a:xfrm>
            <a:off x="74953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84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29" b="37315"/>
          <a:stretch/>
        </p:blipFill>
        <p:spPr>
          <a:xfrm>
            <a:off x="-30524" y="0"/>
            <a:ext cx="12222524" cy="6858000"/>
          </a:xfrm>
          <a:prstGeom prst="rect">
            <a:avLst/>
          </a:prstGeom>
        </p:spPr>
      </p:pic>
      <p:sp>
        <p:nvSpPr>
          <p:cNvPr id="1133" name="직사각형 11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B956FF-E1C2-4607-A4C8-FC476E7084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76375"/>
            <a:ext cx="7620000" cy="3905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B0D9540-BA49-4C2F-8585-E79F61157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25" y="557213"/>
            <a:ext cx="3324225" cy="1838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80381-A5C6-4B82-A111-E4D904D66F7C}"/>
              </a:ext>
            </a:extLst>
          </p:cNvPr>
          <p:cNvSpPr txBox="1"/>
          <p:nvPr/>
        </p:nvSpPr>
        <p:spPr>
          <a:xfrm>
            <a:off x="5448300" y="753100"/>
            <a:ext cx="4324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Design Development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23A3D9-7610-46E8-B36A-EFB3D8D6C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25" y="2509838"/>
            <a:ext cx="3324225" cy="1838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42044E-C61E-4DC0-9703-95EFA0822512}"/>
              </a:ext>
            </a:extLst>
          </p:cNvPr>
          <p:cNvSpPr txBox="1"/>
          <p:nvPr/>
        </p:nvSpPr>
        <p:spPr>
          <a:xfrm>
            <a:off x="5448300" y="2674144"/>
            <a:ext cx="43243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Art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Graphic</a:t>
            </a:r>
            <a:endParaRPr lang="ko-KR" alt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D02EA1C-90FE-4FE7-A279-F44C9DDBC7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25" y="4462464"/>
            <a:ext cx="3324225" cy="1838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D38CDBA-3B13-4419-9EE3-6DA1DD4AA92C}"/>
              </a:ext>
            </a:extLst>
          </p:cNvPr>
          <p:cNvSpPr txBox="1"/>
          <p:nvPr/>
        </p:nvSpPr>
        <p:spPr>
          <a:xfrm>
            <a:off x="5448300" y="4873794"/>
            <a:ext cx="43243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QA</a:t>
            </a:r>
            <a:endParaRPr lang="ko-KR" altLang="en-US" sz="6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5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>
            <a:off x="1565186" y="2009723"/>
            <a:ext cx="3891511" cy="3339130"/>
            <a:chOff x="1028700" y="2336800"/>
            <a:chExt cx="1866900" cy="3712446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799"/>
              <a:ext cx="1866900" cy="3458447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9" name="TextBox 348"/>
          <p:cNvSpPr txBox="1"/>
          <p:nvPr/>
        </p:nvSpPr>
        <p:spPr>
          <a:xfrm>
            <a:off x="1626060" y="2509611"/>
            <a:ext cx="3769762" cy="2602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Subset</a:t>
            </a:r>
            <a:r>
              <a:rPr lang="en-US" altLang="ko-KR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of</a:t>
            </a:r>
            <a:r>
              <a:rPr lang="en-US" altLang="ko-KR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Development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and </a:t>
            </a:r>
          </a:p>
          <a:p>
            <a:pPr algn="ctr">
              <a:lnSpc>
                <a:spcPct val="150000"/>
              </a:lnSpc>
            </a:pPr>
            <a:r>
              <a:rPr lang="en-US" altLang="ko-KR" sz="28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Game Service</a:t>
            </a:r>
          </a:p>
        </p:txBody>
      </p:sp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5" name="직사각형 1384"/>
          <p:cNvSpPr/>
          <p:nvPr/>
        </p:nvSpPr>
        <p:spPr>
          <a:xfrm>
            <a:off x="6294435" y="2162209"/>
            <a:ext cx="4992691" cy="3240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게임을 테스팅 하는 일 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게임이 정상적으로 동작하는가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결함은 없는가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콘텐츠와 기능이 의도한 대로 구동되고 표현되는가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</a:p>
          <a:p>
            <a:pPr algn="just">
              <a:lnSpc>
                <a:spcPct val="150000"/>
              </a:lnSpc>
            </a:pPr>
            <a:endParaRPr lang="en-US" altLang="ko-KR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게임의 품질을 보장하는 일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사용자에게 만족할 수 있는 수준의 게임 경험을 제공하는가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상대적으로 다른 게임에 비해 더 나은 품질을 제공하는가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산출물과 프로세스의 품질을 올릴 수 있는가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?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758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>
            <a:off x="911225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9" name="TextBox 348"/>
          <p:cNvSpPr txBox="1"/>
          <p:nvPr/>
        </p:nvSpPr>
        <p:spPr>
          <a:xfrm>
            <a:off x="911225" y="2730866"/>
            <a:ext cx="209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쉽다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911225" y="4188030"/>
            <a:ext cx="2098675" cy="199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데이터 분석 능력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UI/UX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심리적 분석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테스트 자동화 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성능 테스트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리스크 분석 및 관리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351" name="그룹 350"/>
          <p:cNvGrpSpPr/>
          <p:nvPr/>
        </p:nvGrpSpPr>
        <p:grpSpPr>
          <a:xfrm>
            <a:off x="3668183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352" name="모서리가 둥근 직사각형 351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3" name="양쪽 모서리가 둥근 사각형 352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5" name="양쪽 모서리가 둥근 사각형 364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66" name="TextBox 365"/>
          <p:cNvSpPr txBox="1"/>
          <p:nvPr/>
        </p:nvSpPr>
        <p:spPr>
          <a:xfrm>
            <a:off x="3668183" y="2730866"/>
            <a:ext cx="209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누구나 한다</a:t>
            </a:r>
          </a:p>
        </p:txBody>
      </p:sp>
      <p:sp>
        <p:nvSpPr>
          <p:cNvPr id="377" name="직사각형 376"/>
          <p:cNvSpPr/>
          <p:nvPr/>
        </p:nvSpPr>
        <p:spPr>
          <a:xfrm>
            <a:off x="3668183" y="4188030"/>
            <a:ext cx="2098675" cy="199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게임에 대한 이해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분석력 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체계적 사고 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문장력  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표현력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커뮤니케이션 능력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기술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지향적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379" name="그룹 378"/>
          <p:cNvGrpSpPr/>
          <p:nvPr/>
        </p:nvGrpSpPr>
        <p:grpSpPr>
          <a:xfrm>
            <a:off x="6425141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418" name="모서리가 둥근 직사각형 417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9" name="양쪽 모서리가 둥근 사각형 458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4" name="양쪽 모서리가 둥근 사각형 613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15" name="TextBox 614"/>
          <p:cNvSpPr txBox="1"/>
          <p:nvPr/>
        </p:nvSpPr>
        <p:spPr>
          <a:xfrm>
            <a:off x="6425140" y="2592419"/>
            <a:ext cx="2098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해도 그만</a:t>
            </a:r>
            <a:endParaRPr lang="en-US" altLang="ko-K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안 해도 그만</a:t>
            </a:r>
          </a:p>
        </p:txBody>
      </p:sp>
      <p:sp>
        <p:nvSpPr>
          <p:cNvPr id="616" name="직사각형 615"/>
          <p:cNvSpPr/>
          <p:nvPr/>
        </p:nvSpPr>
        <p:spPr>
          <a:xfrm>
            <a:off x="6425141" y="4188030"/>
            <a:ext cx="2098675" cy="199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결함 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/ </a:t>
            </a: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장애 비용 절감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품질은 옵션이 아닌 필수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높아진 게이머의 눈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매출과 직결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grpSp>
        <p:nvGrpSpPr>
          <p:cNvPr id="617" name="그룹 616"/>
          <p:cNvGrpSpPr/>
          <p:nvPr/>
        </p:nvGrpSpPr>
        <p:grpSpPr>
          <a:xfrm>
            <a:off x="9182100" y="1951753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618" name="모서리가 둥근 직사각형 617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9" name="양쪽 모서리가 둥근 사각형 618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0" name="양쪽 모서리가 둥근 사각형 619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1" name="TextBox 620"/>
          <p:cNvSpPr txBox="1"/>
          <p:nvPr/>
        </p:nvSpPr>
        <p:spPr>
          <a:xfrm>
            <a:off x="9182100" y="2730866"/>
            <a:ext cx="209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마지막 단계</a:t>
            </a:r>
          </a:p>
        </p:txBody>
      </p:sp>
      <p:sp>
        <p:nvSpPr>
          <p:cNvPr id="622" name="직사각형 621"/>
          <p:cNvSpPr/>
          <p:nvPr/>
        </p:nvSpPr>
        <p:spPr>
          <a:xfrm>
            <a:off x="9182100" y="4188030"/>
            <a:ext cx="2098675" cy="1670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Early Testing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빌드 배포</a:t>
            </a:r>
            <a:endParaRPr lang="en-US" altLang="ko-KR" sz="1400" b="1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BAT / BVT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CI/CD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장애 및 유지보수</a:t>
            </a:r>
            <a:r>
              <a:rPr lang="en-US" altLang="ko-KR" sz="1400" b="1" dirty="0">
                <a:solidFill>
                  <a:schemeClr val="bg1"/>
                </a:solidFill>
                <a:latin typeface="나눔고딕 Light" panose="020D0904000000000000" pitchFamily="50" charset="-127"/>
                <a:ea typeface="나눔고딕 Light" panose="020D0904000000000000" pitchFamily="50" charset="-127"/>
              </a:rPr>
              <a:t> </a:t>
            </a:r>
            <a:endParaRPr lang="ko-KR" altLang="en-US" sz="1400" dirty="0">
              <a:solidFill>
                <a:schemeClr val="bg1"/>
              </a:solidFill>
              <a:latin typeface="나눔고딕 Light" panose="020D0904000000000000" pitchFamily="50" charset="-127"/>
              <a:ea typeface="나눔고딕 Light" panose="020D0904000000000000" pitchFamily="50" charset="-127"/>
            </a:endParaRPr>
          </a:p>
        </p:txBody>
      </p:sp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란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F9D070A-5486-47EF-A5DE-DF33975A97D3}"/>
              </a:ext>
            </a:extLst>
          </p:cNvPr>
          <p:cNvSpPr txBox="1"/>
          <p:nvPr/>
        </p:nvSpPr>
        <p:spPr>
          <a:xfrm>
            <a:off x="911224" y="2730866"/>
            <a:ext cx="209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쉽지 않다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29D383-91B2-435B-BAD7-5EA4208ABE67}"/>
              </a:ext>
            </a:extLst>
          </p:cNvPr>
          <p:cNvSpPr txBox="1"/>
          <p:nvPr/>
        </p:nvSpPr>
        <p:spPr>
          <a:xfrm>
            <a:off x="3668181" y="2730866"/>
            <a:ext cx="209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전문영역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D2E50ED-65E4-4A62-A532-1F07485E20FD}"/>
              </a:ext>
            </a:extLst>
          </p:cNvPr>
          <p:cNvSpPr txBox="1"/>
          <p:nvPr/>
        </p:nvSpPr>
        <p:spPr>
          <a:xfrm>
            <a:off x="6428928" y="2739666"/>
            <a:ext cx="209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꼭 </a:t>
            </a:r>
            <a:r>
              <a:rPr lang="ko-KR" altLang="en-US" sz="280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해야한다</a:t>
            </a:r>
            <a:endParaRPr lang="ko-KR" altLang="en-US" sz="28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18376C5-43C1-496A-97A4-267550D30679}"/>
              </a:ext>
            </a:extLst>
          </p:cNvPr>
          <p:cNvSpPr txBox="1"/>
          <p:nvPr/>
        </p:nvSpPr>
        <p:spPr>
          <a:xfrm>
            <a:off x="9178312" y="2730866"/>
            <a:ext cx="20986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모든 단계</a:t>
            </a:r>
          </a:p>
        </p:txBody>
      </p:sp>
    </p:spTree>
    <p:extLst>
      <p:ext uri="{BB962C8B-B14F-4D97-AF65-F5344CB8AC3E}">
        <p14:creationId xmlns:p14="http://schemas.microsoft.com/office/powerpoint/2010/main" val="216858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9" grpId="0"/>
      <p:bldP spid="350" grpId="0"/>
      <p:bldP spid="366" grpId="0"/>
      <p:bldP spid="377" grpId="0"/>
      <p:bldP spid="615" grpId="0"/>
      <p:bldP spid="616" grpId="0"/>
      <p:bldP spid="621" grpId="0"/>
      <p:bldP spid="622" grpId="0"/>
      <p:bldP spid="29" grpId="0"/>
      <p:bldP spid="30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 rot="5400000">
            <a:off x="1490662" y="1588879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9" name="TextBox 348"/>
          <p:cNvSpPr txBox="1"/>
          <p:nvPr/>
        </p:nvSpPr>
        <p:spPr>
          <a:xfrm>
            <a:off x="1541026" y="2360401"/>
            <a:ext cx="17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 테스트</a:t>
            </a:r>
          </a:p>
        </p:txBody>
      </p:sp>
      <p:sp>
        <p:nvSpPr>
          <p:cNvPr id="350" name="직사각형 349"/>
          <p:cNvSpPr/>
          <p:nvPr/>
        </p:nvSpPr>
        <p:spPr>
          <a:xfrm>
            <a:off x="1517927" y="3790665"/>
            <a:ext cx="2098675" cy="134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기능과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콘텐츠 검증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TC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기반 테스팅 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+ </a:t>
            </a:r>
            <a:r>
              <a:rPr lang="ko-KR" altLang="en-US" sz="1400" b="1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로컬라이징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블랙박스 테스팅</a:t>
            </a:r>
          </a:p>
        </p:txBody>
      </p:sp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무슨 일을 하는가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그룹 40"/>
          <p:cNvGrpSpPr/>
          <p:nvPr/>
        </p:nvGrpSpPr>
        <p:grpSpPr>
          <a:xfrm rot="5400000">
            <a:off x="3840163" y="2610821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42" name="모서리가 둥근 직사각형 41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양쪽 모서리가 둥근 사각형 42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양쪽 모서리가 둥근 사각형 43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913625" y="3396362"/>
            <a:ext cx="17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비기능</a:t>
            </a:r>
            <a:r>
              <a:rPr lang="ko-KR" alt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3867428" y="4812607"/>
            <a:ext cx="2098675" cy="700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 성능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호환성</a:t>
            </a:r>
          </a:p>
        </p:txBody>
      </p:sp>
      <p:grpSp>
        <p:nvGrpSpPr>
          <p:cNvPr id="47" name="그룹 46"/>
          <p:cNvGrpSpPr/>
          <p:nvPr/>
        </p:nvGrpSpPr>
        <p:grpSpPr>
          <a:xfrm rot="5400000">
            <a:off x="6236137" y="1588879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48" name="모서리가 둥근 직사각형 47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양쪽 모서리가 둥근 사각형 48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양쪽 모서리가 둥근 사각형 49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6286327" y="2345257"/>
            <a:ext cx="17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Fun QA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263402" y="3790665"/>
            <a:ext cx="2098675" cy="1024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밸런스 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BM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검증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재미 요소 관리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3" name="그룹 52"/>
          <p:cNvGrpSpPr/>
          <p:nvPr/>
        </p:nvGrpSpPr>
        <p:grpSpPr>
          <a:xfrm rot="5400000">
            <a:off x="8585638" y="2610821"/>
            <a:ext cx="2098675" cy="1997948"/>
            <a:chOff x="1028700" y="2336800"/>
            <a:chExt cx="1866900" cy="1997948"/>
          </a:xfrm>
          <a:solidFill>
            <a:schemeClr val="bg1"/>
          </a:solidFill>
          <a:effectLst/>
        </p:grpSpPr>
        <p:sp>
          <p:nvSpPr>
            <p:cNvPr id="54" name="모서리가 둥근 직사각형 53"/>
            <p:cNvSpPr/>
            <p:nvPr/>
          </p:nvSpPr>
          <p:spPr>
            <a:xfrm>
              <a:off x="1028700" y="2590800"/>
              <a:ext cx="1866900" cy="1743948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양쪽 모서리가 둥근 사각형 54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양쪽 모서리가 둥근 사각형 55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8612903" y="3417294"/>
            <a:ext cx="1743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Tech QA</a:t>
            </a:r>
            <a:endParaRPr lang="ko-KR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8612903" y="4812607"/>
            <a:ext cx="2098675" cy="1347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자동화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빌드 배포 자동화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형상 관리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DevOps /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TechOps</a:t>
            </a:r>
          </a:p>
        </p:txBody>
      </p:sp>
    </p:spTree>
    <p:extLst>
      <p:ext uri="{BB962C8B-B14F-4D97-AF65-F5344CB8AC3E}">
        <p14:creationId xmlns:p14="http://schemas.microsoft.com/office/powerpoint/2010/main" val="369267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" name="그룹 344"/>
          <p:cNvGrpSpPr/>
          <p:nvPr/>
        </p:nvGrpSpPr>
        <p:grpSpPr>
          <a:xfrm rot="5400000">
            <a:off x="1633051" y="1049750"/>
            <a:ext cx="1687284" cy="3130936"/>
            <a:chOff x="1028700" y="2336800"/>
            <a:chExt cx="1866900" cy="10323949"/>
          </a:xfrm>
          <a:solidFill>
            <a:schemeClr val="bg1"/>
          </a:solidFill>
          <a:effectLst/>
        </p:grpSpPr>
        <p:sp>
          <p:nvSpPr>
            <p:cNvPr id="346" name="모서리가 둥근 직사각형 345"/>
            <p:cNvSpPr/>
            <p:nvPr/>
          </p:nvSpPr>
          <p:spPr>
            <a:xfrm>
              <a:off x="1028700" y="2590800"/>
              <a:ext cx="1866900" cy="10069949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7" name="양쪽 모서리가 둥근 사각형 346"/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8" name="양쪽 모서리가 둥근 사각형 347"/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는 무슨 일을 하는가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ko-KR" altLang="en-US" sz="28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184557" y="2116738"/>
            <a:ext cx="25072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QC</a:t>
            </a:r>
          </a:p>
          <a:p>
            <a:pPr algn="ctr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(Quality 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Control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4A2E39E-9DB9-4024-AE02-7791745451EA}"/>
              </a:ext>
            </a:extLst>
          </p:cNvPr>
          <p:cNvGrpSpPr/>
          <p:nvPr/>
        </p:nvGrpSpPr>
        <p:grpSpPr>
          <a:xfrm rot="5400000">
            <a:off x="5255043" y="1019890"/>
            <a:ext cx="1687284" cy="3130936"/>
            <a:chOff x="1028700" y="2336800"/>
            <a:chExt cx="1866900" cy="10323949"/>
          </a:xfrm>
          <a:solidFill>
            <a:schemeClr val="bg1"/>
          </a:solidFill>
          <a:effectLst/>
        </p:grpSpPr>
        <p:sp>
          <p:nvSpPr>
            <p:cNvPr id="12" name="모서리가 둥근 직사각형 345">
              <a:extLst>
                <a:ext uri="{FF2B5EF4-FFF2-40B4-BE49-F238E27FC236}">
                  <a16:creationId xmlns:a16="http://schemas.microsoft.com/office/drawing/2014/main" id="{89CBE831-2D17-4947-9E35-7F8FB57BE192}"/>
                </a:ext>
              </a:extLst>
            </p:cNvPr>
            <p:cNvSpPr/>
            <p:nvPr/>
          </p:nvSpPr>
          <p:spPr>
            <a:xfrm>
              <a:off x="1028700" y="2590800"/>
              <a:ext cx="1866900" cy="10069949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양쪽 모서리가 둥근 사각형 346">
              <a:extLst>
                <a:ext uri="{FF2B5EF4-FFF2-40B4-BE49-F238E27FC236}">
                  <a16:creationId xmlns:a16="http://schemas.microsoft.com/office/drawing/2014/main" id="{42EF6981-19BF-42B9-8B0E-1D0CC0713E05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양쪽 모서리가 둥근 사각형 347">
              <a:extLst>
                <a:ext uri="{FF2B5EF4-FFF2-40B4-BE49-F238E27FC236}">
                  <a16:creationId xmlns:a16="http://schemas.microsoft.com/office/drawing/2014/main" id="{171803CF-159C-41FD-A270-200A1B04A5E5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BEF5AF-FE7A-4C65-B09F-1E704AC3B0C1}"/>
              </a:ext>
            </a:extLst>
          </p:cNvPr>
          <p:cNvSpPr/>
          <p:nvPr/>
        </p:nvSpPr>
        <p:spPr>
          <a:xfrm>
            <a:off x="4806549" y="2116737"/>
            <a:ext cx="25072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</a:t>
            </a:r>
          </a:p>
          <a:p>
            <a:pPr algn="ctr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(Quality 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Assurance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753D9F7-9EF6-4FC4-A9EF-D7EC7235108F}"/>
              </a:ext>
            </a:extLst>
          </p:cNvPr>
          <p:cNvGrpSpPr/>
          <p:nvPr/>
        </p:nvGrpSpPr>
        <p:grpSpPr>
          <a:xfrm rot="5400000">
            <a:off x="8945402" y="1019890"/>
            <a:ext cx="1687284" cy="3130936"/>
            <a:chOff x="1028700" y="2336800"/>
            <a:chExt cx="1866900" cy="10323949"/>
          </a:xfrm>
          <a:solidFill>
            <a:schemeClr val="bg1"/>
          </a:solidFill>
          <a:effectLst/>
        </p:grpSpPr>
        <p:sp>
          <p:nvSpPr>
            <p:cNvPr id="17" name="모서리가 둥근 직사각형 345">
              <a:extLst>
                <a:ext uri="{FF2B5EF4-FFF2-40B4-BE49-F238E27FC236}">
                  <a16:creationId xmlns:a16="http://schemas.microsoft.com/office/drawing/2014/main" id="{40A8EF45-A413-4AD6-8F03-315F6344ED37}"/>
                </a:ext>
              </a:extLst>
            </p:cNvPr>
            <p:cNvSpPr/>
            <p:nvPr/>
          </p:nvSpPr>
          <p:spPr>
            <a:xfrm>
              <a:off x="1028700" y="2590800"/>
              <a:ext cx="1866900" cy="10069949"/>
            </a:xfrm>
            <a:prstGeom prst="roundRect">
              <a:avLst>
                <a:gd name="adj" fmla="val 611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양쪽 모서리가 둥근 사각형 346">
              <a:extLst>
                <a:ext uri="{FF2B5EF4-FFF2-40B4-BE49-F238E27FC236}">
                  <a16:creationId xmlns:a16="http://schemas.microsoft.com/office/drawing/2014/main" id="{917E0F4C-CB51-4D22-86F1-F49EAB86C358}"/>
                </a:ext>
              </a:extLst>
            </p:cNvPr>
            <p:cNvSpPr/>
            <p:nvPr/>
          </p:nvSpPr>
          <p:spPr>
            <a:xfrm>
              <a:off x="1235075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양쪽 모서리가 둥근 사각형 347">
              <a:extLst>
                <a:ext uri="{FF2B5EF4-FFF2-40B4-BE49-F238E27FC236}">
                  <a16:creationId xmlns:a16="http://schemas.microsoft.com/office/drawing/2014/main" id="{943494A5-3C1E-4625-9D72-DDD37572BCBF}"/>
                </a:ext>
              </a:extLst>
            </p:cNvPr>
            <p:cNvSpPr/>
            <p:nvPr/>
          </p:nvSpPr>
          <p:spPr>
            <a:xfrm>
              <a:off x="2019300" y="2336800"/>
              <a:ext cx="647700" cy="2032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CAC76CF-AC49-40B6-921A-06AFF46C743E}"/>
              </a:ext>
            </a:extLst>
          </p:cNvPr>
          <p:cNvSpPr/>
          <p:nvPr/>
        </p:nvSpPr>
        <p:spPr>
          <a:xfrm>
            <a:off x="8496908" y="2116736"/>
            <a:ext cx="25072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</a:t>
            </a:r>
          </a:p>
          <a:p>
            <a:pPr algn="ctr"/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(Quality </a:t>
            </a:r>
            <a:r>
              <a:rPr lang="en-US" altLang="ko-KR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Assist</a:t>
            </a:r>
            <a:r>
              <a:rPr lang="en-US" altLang="ko-KR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en-US" altLang="ko-KR" sz="2000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0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8F488A4-E999-4E8E-86BA-BC55B9611C3E}"/>
              </a:ext>
            </a:extLst>
          </p:cNvPr>
          <p:cNvSpPr/>
          <p:nvPr/>
        </p:nvSpPr>
        <p:spPr>
          <a:xfrm>
            <a:off x="3664705" y="2059274"/>
            <a:ext cx="1203154" cy="97422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390AC3B9-18C7-498C-8572-B9556BA878D9}"/>
              </a:ext>
            </a:extLst>
          </p:cNvPr>
          <p:cNvSpPr/>
          <p:nvPr/>
        </p:nvSpPr>
        <p:spPr>
          <a:xfrm>
            <a:off x="7348666" y="2059274"/>
            <a:ext cx="1203154" cy="974220"/>
          </a:xfrm>
          <a:prstGeom prst="rightArrow">
            <a:avLst/>
          </a:prstGeom>
          <a:solidFill>
            <a:srgbClr val="FFC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1B59330-6049-4440-A0E3-DD87A177CC59}"/>
              </a:ext>
            </a:extLst>
          </p:cNvPr>
          <p:cNvCxnSpPr>
            <a:cxnSpLocks/>
          </p:cNvCxnSpPr>
          <p:nvPr/>
        </p:nvCxnSpPr>
        <p:spPr>
          <a:xfrm>
            <a:off x="2466952" y="3106761"/>
            <a:ext cx="874454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DB4327F-4EB8-41EB-88E4-6E357A19B8E2}"/>
              </a:ext>
            </a:extLst>
          </p:cNvPr>
          <p:cNvCxnSpPr>
            <a:cxnSpLocks/>
          </p:cNvCxnSpPr>
          <p:nvPr/>
        </p:nvCxnSpPr>
        <p:spPr>
          <a:xfrm>
            <a:off x="5915445" y="3106761"/>
            <a:ext cx="1211748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64275AFA-BDE0-4589-9C8B-52F4402B602C}"/>
              </a:ext>
            </a:extLst>
          </p:cNvPr>
          <p:cNvCxnSpPr>
            <a:cxnSpLocks/>
          </p:cNvCxnSpPr>
          <p:nvPr/>
        </p:nvCxnSpPr>
        <p:spPr>
          <a:xfrm>
            <a:off x="9859344" y="3095650"/>
            <a:ext cx="698786" cy="0"/>
          </a:xfrm>
          <a:prstGeom prst="line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F5709C12-8EB9-455C-9533-2BAF45FDCD9F}"/>
              </a:ext>
            </a:extLst>
          </p:cNvPr>
          <p:cNvSpPr/>
          <p:nvPr/>
        </p:nvSpPr>
        <p:spPr>
          <a:xfrm>
            <a:off x="911225" y="3800875"/>
            <a:ext cx="3130936" cy="1469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산업 초반 형태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개발자와 거의 구분되지 않음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패키지 게임 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온라인 게임 초기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불량품 제거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개념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28335E3-FD25-49E7-AB60-AF0A5A980DEB}"/>
              </a:ext>
            </a:extLst>
          </p:cNvPr>
          <p:cNvSpPr/>
          <p:nvPr/>
        </p:nvSpPr>
        <p:spPr>
          <a:xfrm>
            <a:off x="4533217" y="3800875"/>
            <a:ext cx="3130936" cy="1469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최근 가장 일반적인 형태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Gate Keeper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역할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기능 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 기능 품질 지표에 집중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결함의 사전 제거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집중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638578A-567F-4E24-8A48-2C5E78A20A76}"/>
              </a:ext>
            </a:extLst>
          </p:cNvPr>
          <p:cNvSpPr/>
          <p:nvPr/>
        </p:nvSpPr>
        <p:spPr>
          <a:xfrm>
            <a:off x="8223576" y="3800875"/>
            <a:ext cx="3130936" cy="24552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품질은 모두의 책임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양질의 산출물을 만들도록 도와 줌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From alpha to Omega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효율 </a:t>
            </a: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테스트 자동화 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DevOps / TechOps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2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효율과 산출물 품질 향상</a:t>
            </a:r>
            <a:r>
              <a:rPr lang="ko-KR" altLang="en-US" sz="1400" b="1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집중</a:t>
            </a:r>
            <a:endParaRPr lang="en-US" altLang="ko-KR" sz="1400" b="1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36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직사각형 1381"/>
          <p:cNvSpPr/>
          <p:nvPr/>
        </p:nvSpPr>
        <p:spPr>
          <a:xfrm>
            <a:off x="0" y="414070"/>
            <a:ext cx="12192000" cy="523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</a:t>
            </a:r>
            <a:r>
              <a:rPr lang="en-US" altLang="ko-KR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QA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현황과 전망</a:t>
            </a:r>
          </a:p>
        </p:txBody>
      </p:sp>
      <p:cxnSp>
        <p:nvCxnSpPr>
          <p:cNvPr id="1383" name="직선 연결선 1382"/>
          <p:cNvCxnSpPr/>
          <p:nvPr/>
        </p:nvCxnSpPr>
        <p:spPr>
          <a:xfrm>
            <a:off x="2349500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4" name="직선 연결선 1383"/>
          <p:cNvCxnSpPr/>
          <p:nvPr/>
        </p:nvCxnSpPr>
        <p:spPr>
          <a:xfrm>
            <a:off x="8790781" y="685800"/>
            <a:ext cx="106856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1">
            <a:extLst>
              <a:ext uri="{FF2B5EF4-FFF2-40B4-BE49-F238E27FC236}">
                <a16:creationId xmlns:a16="http://schemas.microsoft.com/office/drawing/2014/main" id="{89F3A955-A39D-44F6-A6AE-270A2C583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013" y="1564630"/>
            <a:ext cx="3566160" cy="21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43781409-F2D1-4879-89CD-4047D1951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327" y="1564630"/>
            <a:ext cx="3566160" cy="21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1">
            <a:extLst>
              <a:ext uri="{FF2B5EF4-FFF2-40B4-BE49-F238E27FC236}">
                <a16:creationId xmlns:a16="http://schemas.microsoft.com/office/drawing/2014/main" id="{1EE4B144-9F7C-4851-B28E-98F297071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22" y="4317950"/>
            <a:ext cx="3566160" cy="21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4195C092-55ED-41A0-A6E2-F091E682BB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920" y="4317950"/>
            <a:ext cx="3566160" cy="21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1">
            <a:extLst>
              <a:ext uri="{FF2B5EF4-FFF2-40B4-BE49-F238E27FC236}">
                <a16:creationId xmlns:a16="http://schemas.microsoft.com/office/drawing/2014/main" id="{FDB0A207-08A3-4883-B25F-9CFB0CB573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018" y="4317950"/>
            <a:ext cx="3566160" cy="212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AD9952-9296-477D-AC27-93A499F26508}"/>
              </a:ext>
            </a:extLst>
          </p:cNvPr>
          <p:cNvSpPr txBox="1"/>
          <p:nvPr/>
        </p:nvSpPr>
        <p:spPr>
          <a:xfrm>
            <a:off x="2349499" y="1178250"/>
            <a:ext cx="311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지루한 업무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7069805-8023-4873-B625-F7F2E38937DA}"/>
              </a:ext>
            </a:extLst>
          </p:cNvPr>
          <p:cNvSpPr txBox="1"/>
          <p:nvPr/>
        </p:nvSpPr>
        <p:spPr>
          <a:xfrm>
            <a:off x="6649321" y="1209020"/>
            <a:ext cx="311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적절하지 않은 보상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ABE896-6682-4A07-A1EE-1223FC652014}"/>
              </a:ext>
            </a:extLst>
          </p:cNvPr>
          <p:cNvSpPr txBox="1"/>
          <p:nvPr/>
        </p:nvSpPr>
        <p:spPr>
          <a:xfrm>
            <a:off x="818077" y="3922849"/>
            <a:ext cx="311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존중의 결여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89C20E-E986-4CBC-8842-86851BB87786}"/>
              </a:ext>
            </a:extLst>
          </p:cNvPr>
          <p:cNvSpPr txBox="1"/>
          <p:nvPr/>
        </p:nvSpPr>
        <p:spPr>
          <a:xfrm>
            <a:off x="4537175" y="3917840"/>
            <a:ext cx="311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힘든 근무 조건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FC0984-0B4F-440E-BA1B-0791E098A280}"/>
              </a:ext>
            </a:extLst>
          </p:cNvPr>
          <p:cNvSpPr txBox="1"/>
          <p:nvPr/>
        </p:nvSpPr>
        <p:spPr>
          <a:xfrm>
            <a:off x="8208145" y="3917840"/>
            <a:ext cx="3117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치열한 경쟁</a:t>
            </a:r>
          </a:p>
        </p:txBody>
      </p:sp>
    </p:spTree>
    <p:extLst>
      <p:ext uri="{BB962C8B-B14F-4D97-AF65-F5344CB8AC3E}">
        <p14:creationId xmlns:p14="http://schemas.microsoft.com/office/powerpoint/2010/main" val="419832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  <p:bldP spid="37" grpId="0"/>
      <p:bldP spid="40" grpId="0"/>
      <p:bldP spid="4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449</Words>
  <Application>Microsoft Office PowerPoint</Application>
  <PresentationFormat>와이드스크린</PresentationFormat>
  <Paragraphs>137</Paragraphs>
  <Slides>13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Segoe UI</vt:lpstr>
      <vt:lpstr>Wingdings</vt:lpstr>
      <vt:lpstr>Arial</vt:lpstr>
      <vt:lpstr>나눔스퀘어 ExtraBold</vt:lpstr>
      <vt:lpstr>나눔고딕</vt:lpstr>
      <vt:lpstr>나눔고딕 ExtraBold</vt:lpstr>
      <vt:lpstr>나눔고딕 Light</vt:lpstr>
      <vt:lpstr>맑은 고딕</vt:lpstr>
      <vt:lpstr>나눔바른고딕</vt:lpstr>
      <vt:lpstr>나눔스퀘어라운드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배수용</dc:creator>
  <cp:lastModifiedBy>진석준</cp:lastModifiedBy>
  <cp:revision>146</cp:revision>
  <dcterms:created xsi:type="dcterms:W3CDTF">2017-04-12T04:10:43Z</dcterms:created>
  <dcterms:modified xsi:type="dcterms:W3CDTF">2018-05-23T08:34:35Z</dcterms:modified>
</cp:coreProperties>
</file>